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62F531E-F31F-4FAA-AF6A-1938AE644264}"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2B102-1B18-4FF3-AFFD-8941869F9A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2F531E-F31F-4FAA-AF6A-1938AE644264}"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2B102-1B18-4FF3-AFFD-8941869F9A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2F531E-F31F-4FAA-AF6A-1938AE644264}"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2B102-1B18-4FF3-AFFD-8941869F9A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2F531E-F31F-4FAA-AF6A-1938AE644264}"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2B102-1B18-4FF3-AFFD-8941869F9A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62F531E-F31F-4FAA-AF6A-1938AE644264}"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2B102-1B18-4FF3-AFFD-8941869F9A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2F531E-F31F-4FAA-AF6A-1938AE644264}" type="datetimeFigureOut">
              <a:rPr lang="en-US" smtClean="0"/>
              <a:pPr/>
              <a:t>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A2B102-1B18-4FF3-AFFD-8941869F9AFE}"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2F531E-F31F-4FAA-AF6A-1938AE644264}" type="datetimeFigureOut">
              <a:rPr lang="en-US" smtClean="0"/>
              <a:pPr/>
              <a:t>11/7/2011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A2B102-1B18-4FF3-AFFD-8941869F9A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2F531E-F31F-4FAA-AF6A-1938AE644264}" type="datetimeFigureOut">
              <a:rPr lang="en-US" smtClean="0"/>
              <a:pPr/>
              <a:t>11/7/2011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A2B102-1B18-4FF3-AFFD-8941869F9A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2F531E-F31F-4FAA-AF6A-1938AE644264}" type="datetimeFigureOut">
              <a:rPr lang="en-US" smtClean="0"/>
              <a:pPr/>
              <a:t>11/7/2011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A2B102-1B18-4FF3-AFFD-8941869F9A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62F531E-F31F-4FAA-AF6A-1938AE644264}" type="datetimeFigureOut">
              <a:rPr lang="en-US" smtClean="0"/>
              <a:pPr/>
              <a:t>11/7/2011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CA2B102-1B18-4FF3-AFFD-8941869F9A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2F531E-F31F-4FAA-AF6A-1938AE644264}" type="datetimeFigureOut">
              <a:rPr lang="en-US" smtClean="0"/>
              <a:pPr/>
              <a:t>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A2B102-1B18-4FF3-AFFD-8941869F9A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62F531E-F31F-4FAA-AF6A-1938AE644264}" type="datetimeFigureOut">
              <a:rPr lang="en-US" smtClean="0"/>
              <a:pPr/>
              <a:t>11/7/2011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CA2B102-1B18-4FF3-AFFD-8941869F9A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Chemical reactions: an introduction</a:t>
            </a:r>
            <a:endParaRPr lang="en-US" dirty="0"/>
          </a:p>
        </p:txBody>
      </p:sp>
      <p:sp>
        <p:nvSpPr>
          <p:cNvPr id="3" name="Subtitle 2"/>
          <p:cNvSpPr>
            <a:spLocks noGrp="1"/>
          </p:cNvSpPr>
          <p:nvPr>
            <p:ph type="subTitle" idx="1"/>
          </p:nvPr>
        </p:nvSpPr>
        <p:spPr/>
        <p:txBody>
          <a:bodyPr/>
          <a:lstStyle/>
          <a:p>
            <a:r>
              <a:rPr lang="en-US" dirty="0" smtClean="0"/>
              <a:t>Chapter 6</a:t>
            </a:r>
            <a:endParaRPr lang="en-US" dirty="0"/>
          </a:p>
        </p:txBody>
      </p:sp>
    </p:spTree>
    <p:extLst>
      <p:ext uri="{BB962C8B-B14F-4D97-AF65-F5344CB8AC3E}">
        <p14:creationId xmlns:p14="http://schemas.microsoft.com/office/powerpoint/2010/main" val="2181088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Balancing Chemical Equations</a:t>
            </a:r>
            <a:endParaRPr lang="en-US" dirty="0"/>
          </a:p>
        </p:txBody>
      </p:sp>
      <p:sp>
        <p:nvSpPr>
          <p:cNvPr id="3" name="Content Placeholder 2"/>
          <p:cNvSpPr>
            <a:spLocks noGrp="1"/>
          </p:cNvSpPr>
          <p:nvPr>
            <p:ph idx="1"/>
          </p:nvPr>
        </p:nvSpPr>
        <p:spPr/>
        <p:txBody>
          <a:bodyPr>
            <a:normAutofit/>
          </a:bodyPr>
          <a:lstStyle/>
          <a:p>
            <a:r>
              <a:rPr lang="en-US" sz="2000" dirty="0" smtClean="0"/>
              <a:t>When balancing a chemical equation, the identities (formulas) of the compounds must never be changed.</a:t>
            </a:r>
          </a:p>
          <a:p>
            <a:endParaRPr lang="en-US" sz="2000" dirty="0" smtClean="0"/>
          </a:p>
          <a:p>
            <a:pPr algn="ctr"/>
            <a:r>
              <a:rPr lang="en-US" sz="2000" dirty="0" smtClean="0"/>
              <a:t>H</a:t>
            </a:r>
            <a:r>
              <a:rPr lang="en-US" sz="1400" dirty="0" smtClean="0"/>
              <a:t>2</a:t>
            </a:r>
            <a:r>
              <a:rPr lang="en-US" sz="2000" dirty="0" smtClean="0"/>
              <a:t>(</a:t>
            </a:r>
            <a:r>
              <a:rPr lang="en-US" sz="2000" i="1" dirty="0" smtClean="0"/>
              <a:t>g</a:t>
            </a:r>
            <a:r>
              <a:rPr lang="en-US" sz="2000" dirty="0" smtClean="0"/>
              <a:t>) + O</a:t>
            </a:r>
            <a:r>
              <a:rPr lang="en-US" sz="1400" dirty="0" smtClean="0"/>
              <a:t>2</a:t>
            </a:r>
            <a:r>
              <a:rPr lang="en-US" sz="2000" dirty="0" smtClean="0"/>
              <a:t>(</a:t>
            </a:r>
            <a:r>
              <a:rPr lang="en-US" sz="2000" i="1" dirty="0" smtClean="0"/>
              <a:t>g</a:t>
            </a:r>
            <a:r>
              <a:rPr lang="en-US" sz="2000" dirty="0" smtClean="0"/>
              <a:t>) </a:t>
            </a:r>
            <a:r>
              <a:rPr lang="en-US" sz="2000" dirty="0" smtClean="0">
                <a:sym typeface="Symbol"/>
              </a:rPr>
              <a:t> H</a:t>
            </a:r>
            <a:r>
              <a:rPr lang="en-US" sz="1400" dirty="0" smtClean="0">
                <a:sym typeface="Symbol"/>
              </a:rPr>
              <a:t>2</a:t>
            </a:r>
            <a:r>
              <a:rPr lang="en-US" sz="2000" dirty="0" smtClean="0">
                <a:sym typeface="Symbol"/>
              </a:rPr>
              <a:t>O(</a:t>
            </a:r>
            <a:r>
              <a:rPr lang="en-US" sz="2000" i="1" dirty="0" smtClean="0">
                <a:sym typeface="Symbol"/>
              </a:rPr>
              <a:t>l</a:t>
            </a:r>
            <a:r>
              <a:rPr lang="en-US" sz="2000" dirty="0" smtClean="0">
                <a:sym typeface="Symbol"/>
              </a:rPr>
              <a:t>)</a:t>
            </a:r>
          </a:p>
          <a:p>
            <a:pPr algn="ctr"/>
            <a:endParaRPr lang="en-US" sz="2000" dirty="0">
              <a:sym typeface="Symbol"/>
            </a:endParaRPr>
          </a:p>
          <a:p>
            <a:pPr algn="ctr"/>
            <a:r>
              <a:rPr lang="en-US" sz="2000" dirty="0" smtClean="0">
                <a:sym typeface="Symbol"/>
              </a:rPr>
              <a:t>Can’t make H</a:t>
            </a:r>
            <a:r>
              <a:rPr lang="en-US" sz="1400" dirty="0" smtClean="0">
                <a:sym typeface="Symbol"/>
              </a:rPr>
              <a:t>2</a:t>
            </a:r>
            <a:r>
              <a:rPr lang="en-US" sz="2000" dirty="0" smtClean="0">
                <a:sym typeface="Symbol"/>
              </a:rPr>
              <a:t>O</a:t>
            </a:r>
            <a:r>
              <a:rPr lang="en-US" sz="1400" dirty="0" smtClean="0">
                <a:sym typeface="Symbol"/>
              </a:rPr>
              <a:t>2</a:t>
            </a:r>
            <a:r>
              <a:rPr lang="en-US" sz="2000" dirty="0" smtClean="0">
                <a:sym typeface="Symbol"/>
              </a:rPr>
              <a:t> to balance the equation.</a:t>
            </a:r>
            <a:endParaRPr lang="en-US" sz="2000" dirty="0">
              <a:sym typeface="Symbol"/>
            </a:endParaRPr>
          </a:p>
          <a:p>
            <a:pPr algn="ctr"/>
            <a:r>
              <a:rPr lang="en-US" sz="2000" dirty="0" smtClean="0">
                <a:sym typeface="Symbol"/>
              </a:rPr>
              <a:t>H</a:t>
            </a:r>
            <a:r>
              <a:rPr lang="en-US" sz="1400" dirty="0" smtClean="0">
                <a:sym typeface="Symbol"/>
              </a:rPr>
              <a:t>2</a:t>
            </a:r>
            <a:r>
              <a:rPr lang="en-US" sz="2000" dirty="0" smtClean="0">
                <a:sym typeface="Symbol"/>
              </a:rPr>
              <a:t>O</a:t>
            </a:r>
            <a:r>
              <a:rPr lang="en-US" sz="1400" dirty="0" smtClean="0">
                <a:sym typeface="Symbol"/>
              </a:rPr>
              <a:t>2 </a:t>
            </a:r>
            <a:r>
              <a:rPr lang="en-US" sz="2000" dirty="0" smtClean="0">
                <a:sym typeface="Symbol"/>
              </a:rPr>
              <a:t>is peroxide, while H</a:t>
            </a:r>
            <a:r>
              <a:rPr lang="en-US" sz="1400" dirty="0" smtClean="0">
                <a:sym typeface="Symbol"/>
              </a:rPr>
              <a:t>2</a:t>
            </a:r>
            <a:r>
              <a:rPr lang="en-US" sz="2000" dirty="0" smtClean="0">
                <a:sym typeface="Symbol"/>
              </a:rPr>
              <a:t>O is water.</a:t>
            </a:r>
          </a:p>
          <a:p>
            <a:pPr algn="ctr"/>
            <a:endParaRPr lang="en-US" sz="2000" dirty="0">
              <a:sym typeface="Symbol"/>
            </a:endParaRPr>
          </a:p>
          <a:p>
            <a:pPr algn="ctr"/>
            <a:r>
              <a:rPr lang="en-US" sz="2000" dirty="0" smtClean="0"/>
              <a:t>2H</a:t>
            </a:r>
            <a:r>
              <a:rPr lang="en-US" sz="1400" dirty="0" smtClean="0"/>
              <a:t>2</a:t>
            </a:r>
            <a:r>
              <a:rPr lang="en-US" sz="2000" dirty="0" smtClean="0"/>
              <a:t>(</a:t>
            </a:r>
            <a:r>
              <a:rPr lang="en-US" sz="2000" i="1" dirty="0" smtClean="0"/>
              <a:t>g</a:t>
            </a:r>
            <a:r>
              <a:rPr lang="en-US" sz="2000" dirty="0"/>
              <a:t>) + O</a:t>
            </a:r>
            <a:r>
              <a:rPr lang="en-US" sz="1400" dirty="0"/>
              <a:t>2</a:t>
            </a:r>
            <a:r>
              <a:rPr lang="en-US" sz="2000" dirty="0"/>
              <a:t>(</a:t>
            </a:r>
            <a:r>
              <a:rPr lang="en-US" sz="2000" i="1" dirty="0"/>
              <a:t>g</a:t>
            </a:r>
            <a:r>
              <a:rPr lang="en-US" sz="2000" dirty="0"/>
              <a:t>) </a:t>
            </a:r>
            <a:r>
              <a:rPr lang="en-US" sz="2000" dirty="0">
                <a:sym typeface="Symbol"/>
              </a:rPr>
              <a:t> </a:t>
            </a:r>
            <a:r>
              <a:rPr lang="en-US" sz="2000" dirty="0" smtClean="0">
                <a:sym typeface="Symbol"/>
              </a:rPr>
              <a:t>2H</a:t>
            </a:r>
            <a:r>
              <a:rPr lang="en-US" sz="1400" dirty="0" smtClean="0">
                <a:sym typeface="Symbol"/>
              </a:rPr>
              <a:t>2</a:t>
            </a:r>
            <a:r>
              <a:rPr lang="en-US" sz="2000" dirty="0" smtClean="0">
                <a:sym typeface="Symbol"/>
              </a:rPr>
              <a:t>O(</a:t>
            </a:r>
            <a:r>
              <a:rPr lang="en-US" sz="2000" i="1" dirty="0" smtClean="0">
                <a:sym typeface="Symbol"/>
              </a:rPr>
              <a:t>l</a:t>
            </a:r>
            <a:r>
              <a:rPr lang="en-US" sz="2000" dirty="0">
                <a:sym typeface="Symbol"/>
              </a:rPr>
              <a:t>)</a:t>
            </a:r>
          </a:p>
          <a:p>
            <a:pPr algn="ctr"/>
            <a:endParaRPr lang="en-US" sz="2000" dirty="0">
              <a:sym typeface="Symbol"/>
            </a:endParaRPr>
          </a:p>
          <a:p>
            <a:pPr algn="ctr"/>
            <a:endParaRPr lang="en-US" sz="2000" dirty="0"/>
          </a:p>
        </p:txBody>
      </p:sp>
    </p:spTree>
    <p:extLst>
      <p:ext uri="{BB962C8B-B14F-4D97-AF65-F5344CB8AC3E}">
        <p14:creationId xmlns:p14="http://schemas.microsoft.com/office/powerpoint/2010/main" val="2561421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and balance equations</a:t>
            </a:r>
            <a:endParaRPr lang="en-US" dirty="0"/>
          </a:p>
        </p:txBody>
      </p:sp>
      <p:sp>
        <p:nvSpPr>
          <p:cNvPr id="3" name="Content Placeholder 2"/>
          <p:cNvSpPr>
            <a:spLocks noGrp="1"/>
          </p:cNvSpPr>
          <p:nvPr>
            <p:ph idx="1"/>
          </p:nvPr>
        </p:nvSpPr>
        <p:spPr/>
        <p:txBody>
          <a:bodyPr>
            <a:normAutofit fontScale="92500" lnSpcReduction="10000"/>
          </a:bodyPr>
          <a:lstStyle/>
          <a:p>
            <a:pPr marL="457200" indent="-457200">
              <a:buAutoNum type="arabicPeriod"/>
            </a:pPr>
            <a:r>
              <a:rPr lang="en-US" sz="2000" dirty="0" smtClean="0"/>
              <a:t>Read the description of the chemical reaction.  What are the reactants, the products, and their states?  Write the appropriate formulas.</a:t>
            </a:r>
          </a:p>
          <a:p>
            <a:pPr marL="457200" indent="-457200">
              <a:buAutoNum type="arabicPeriod"/>
            </a:pPr>
            <a:r>
              <a:rPr lang="en-US" sz="2000" dirty="0" smtClean="0"/>
              <a:t>Write the </a:t>
            </a:r>
            <a:r>
              <a:rPr lang="en-US" sz="2000" i="1" dirty="0" smtClean="0"/>
              <a:t>unbalanced</a:t>
            </a:r>
            <a:r>
              <a:rPr lang="en-US" sz="2000" dirty="0" smtClean="0"/>
              <a:t> equation that summarizes the information from Step 1.</a:t>
            </a:r>
          </a:p>
          <a:p>
            <a:pPr marL="457200" indent="-457200">
              <a:buAutoNum type="arabicPeriod"/>
            </a:pPr>
            <a:r>
              <a:rPr lang="en-US" sz="2000" dirty="0" smtClean="0"/>
              <a:t>Balance the equation by inspection, starting with the most complicated molecule. Do not change the identities (formulas) of any of the reactants or products.</a:t>
            </a:r>
          </a:p>
          <a:p>
            <a:pPr marL="457200" indent="-457200">
              <a:buAutoNum type="arabicPeriod"/>
            </a:pPr>
            <a:r>
              <a:rPr lang="en-US" sz="2000" dirty="0" smtClean="0"/>
              <a:t>Check to see that the coefficients used give the same number of each type of atom on both sides of the arrow.  Note: An atom may be present in an element, a compound, or an ion.  Also, use the smallest coefficient s that balance the equations.</a:t>
            </a:r>
            <a:endParaRPr lang="en-US" sz="2000" dirty="0"/>
          </a:p>
        </p:txBody>
      </p:sp>
    </p:spTree>
    <p:extLst>
      <p:ext uri="{BB962C8B-B14F-4D97-AF65-F5344CB8AC3E}">
        <p14:creationId xmlns:p14="http://schemas.microsoft.com/office/powerpoint/2010/main" val="1670873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the balanced chemical equation for the following reactions</a:t>
            </a:r>
            <a:endParaRPr lang="en-US" dirty="0"/>
          </a:p>
        </p:txBody>
      </p:sp>
      <p:sp>
        <p:nvSpPr>
          <p:cNvPr id="3" name="Content Placeholder 2"/>
          <p:cNvSpPr>
            <a:spLocks noGrp="1"/>
          </p:cNvSpPr>
          <p:nvPr>
            <p:ph idx="1"/>
          </p:nvPr>
        </p:nvSpPr>
        <p:spPr/>
        <p:txBody>
          <a:bodyPr>
            <a:normAutofit/>
          </a:bodyPr>
          <a:lstStyle/>
          <a:p>
            <a:pPr marL="457200" indent="-457200">
              <a:buAutoNum type="arabicPeriod"/>
            </a:pPr>
            <a:r>
              <a:rPr lang="en-US" sz="2000" dirty="0" smtClean="0"/>
              <a:t>Nitrogen monoxide gas  reacts with hydrogen gas to form nitrogen gas and water.</a:t>
            </a:r>
          </a:p>
          <a:p>
            <a:pPr marL="457200" indent="-457200">
              <a:buAutoNum type="arabicPeriod"/>
            </a:pPr>
            <a:r>
              <a:rPr lang="en-US" sz="2000" dirty="0" smtClean="0"/>
              <a:t>Lithium metal reacts with chlorine gas to form solid lithium chloride.</a:t>
            </a:r>
          </a:p>
          <a:p>
            <a:pPr marL="457200" indent="-457200">
              <a:buAutoNum type="arabicPeriod"/>
            </a:pPr>
            <a:r>
              <a:rPr lang="en-US" sz="2000" dirty="0" smtClean="0"/>
              <a:t>Iron metal reacts with oxygen gas in the air to form iron (III) oxide.</a:t>
            </a:r>
          </a:p>
          <a:p>
            <a:pPr marL="457200" indent="-457200">
              <a:buAutoNum type="arabicPeriod"/>
            </a:pPr>
            <a:r>
              <a:rPr lang="en-US" sz="2000" dirty="0" err="1" smtClean="0"/>
              <a:t>Diboron</a:t>
            </a:r>
            <a:r>
              <a:rPr lang="en-US" sz="2000" dirty="0" smtClean="0"/>
              <a:t> trioxide reacts with water to form boric acid.</a:t>
            </a:r>
            <a:endParaRPr lang="en-US" sz="2000" dirty="0"/>
          </a:p>
        </p:txBody>
      </p:sp>
    </p:spTree>
    <p:extLst>
      <p:ext uri="{BB962C8B-B14F-4D97-AF65-F5344CB8AC3E}">
        <p14:creationId xmlns:p14="http://schemas.microsoft.com/office/powerpoint/2010/main" val="4017691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a:bodyPr>
          <a:lstStyle/>
          <a:p>
            <a:r>
              <a:rPr lang="en-US" sz="2000" dirty="0" smtClean="0"/>
              <a:t>Complete the 3 Self-Check Exercises on pg. </a:t>
            </a:r>
            <a:r>
              <a:rPr lang="en-US" sz="2000" dirty="0" smtClean="0"/>
              <a:t>158 and the 3 Self-Check Exercises on pg. 165.</a:t>
            </a:r>
            <a:endParaRPr lang="en-US" sz="2000" dirty="0"/>
          </a:p>
        </p:txBody>
      </p:sp>
    </p:spTree>
    <p:extLst>
      <p:ext uri="{BB962C8B-B14F-4D97-AF65-F5344CB8AC3E}">
        <p14:creationId xmlns:p14="http://schemas.microsoft.com/office/powerpoint/2010/main" val="1574334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Evidence for a chemical reaction</a:t>
            </a:r>
            <a:endParaRPr lang="en-US" dirty="0"/>
          </a:p>
        </p:txBody>
      </p:sp>
      <p:sp>
        <p:nvSpPr>
          <p:cNvPr id="2" name="Content Placeholder 1"/>
          <p:cNvSpPr>
            <a:spLocks noGrp="1"/>
          </p:cNvSpPr>
          <p:nvPr>
            <p:ph idx="1"/>
          </p:nvPr>
        </p:nvSpPr>
        <p:spPr/>
        <p:txBody>
          <a:bodyPr>
            <a:normAutofit/>
          </a:bodyPr>
          <a:lstStyle/>
          <a:p>
            <a:r>
              <a:rPr lang="en-US" sz="2000" dirty="0" smtClean="0"/>
              <a:t>Chemical reaction often gives a visual signal</a:t>
            </a:r>
          </a:p>
          <a:p>
            <a:pPr lvl="1"/>
            <a:r>
              <a:rPr lang="en-US" sz="2000" dirty="0" smtClean="0"/>
              <a:t>A color change</a:t>
            </a:r>
          </a:p>
          <a:p>
            <a:pPr lvl="1"/>
            <a:r>
              <a:rPr lang="en-US" sz="2000" dirty="0" smtClean="0"/>
              <a:t>A solid forms</a:t>
            </a:r>
          </a:p>
          <a:p>
            <a:pPr lvl="1"/>
            <a:r>
              <a:rPr lang="en-US" sz="2000" dirty="0" smtClean="0"/>
              <a:t>Bubbles are produced (gas)-DEMO</a:t>
            </a:r>
          </a:p>
          <a:p>
            <a:pPr lvl="1"/>
            <a:r>
              <a:rPr lang="en-US" sz="2000" dirty="0" smtClean="0"/>
              <a:t>A flame occurs-DEMO</a:t>
            </a:r>
          </a:p>
          <a:p>
            <a:pPr lvl="1"/>
            <a:r>
              <a:rPr lang="en-US" sz="2000" dirty="0" smtClean="0"/>
              <a:t>Change in temperature</a:t>
            </a:r>
          </a:p>
          <a:p>
            <a:r>
              <a:rPr lang="en-US" sz="2000" dirty="0" smtClean="0"/>
              <a:t>IMPORTANT!</a:t>
            </a:r>
          </a:p>
          <a:p>
            <a:pPr lvl="1"/>
            <a:r>
              <a:rPr lang="en-US" sz="2000" dirty="0" smtClean="0"/>
              <a:t>One of these signals does not ALWAYS mean that a chemical reaction has taken place.</a:t>
            </a:r>
          </a:p>
          <a:p>
            <a:pPr lvl="2"/>
            <a:r>
              <a:rPr lang="en-US" sz="2000" dirty="0" smtClean="0"/>
              <a:t>Examples?</a:t>
            </a:r>
            <a:endParaRPr lang="en-US" sz="2000" dirty="0"/>
          </a:p>
        </p:txBody>
      </p:sp>
    </p:spTree>
    <p:extLst>
      <p:ext uri="{BB962C8B-B14F-4D97-AF65-F5344CB8AC3E}">
        <p14:creationId xmlns:p14="http://schemas.microsoft.com/office/powerpoint/2010/main" val="3434230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 calcmode="lin" valueType="num">
                                      <p:cBhvr additive="base">
                                        <p:cTn id="3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2">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anim calcmode="lin" valueType="num">
                                      <p:cBhvr additive="base">
                                        <p:cTn id="4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Chemical equations</a:t>
            </a:r>
            <a:endParaRPr lang="en-US" dirty="0"/>
          </a:p>
        </p:txBody>
      </p:sp>
      <p:sp>
        <p:nvSpPr>
          <p:cNvPr id="2" name="Content Placeholder 1"/>
          <p:cNvSpPr>
            <a:spLocks noGrp="1"/>
          </p:cNvSpPr>
          <p:nvPr>
            <p:ph idx="1"/>
          </p:nvPr>
        </p:nvSpPr>
        <p:spPr/>
        <p:txBody>
          <a:bodyPr/>
          <a:lstStyle/>
          <a:p>
            <a:r>
              <a:rPr lang="en-US" sz="2000" dirty="0" smtClean="0"/>
              <a:t>In a chemical reaction, the atoms of different chemicals are rearranged.  We write this as a </a:t>
            </a:r>
            <a:r>
              <a:rPr lang="en-US" sz="2000" u="sng" dirty="0" smtClean="0"/>
              <a:t>chemical equation.</a:t>
            </a:r>
            <a:endParaRPr lang="en-US" sz="2000" dirty="0" smtClean="0"/>
          </a:p>
          <a:p>
            <a:pPr lvl="1"/>
            <a:r>
              <a:rPr lang="en-US" sz="2000" dirty="0"/>
              <a:t>CH</a:t>
            </a:r>
            <a:r>
              <a:rPr lang="en-US" sz="1400" dirty="0"/>
              <a:t>4</a:t>
            </a:r>
            <a:r>
              <a:rPr lang="en-US" sz="2000" dirty="0"/>
              <a:t> + O</a:t>
            </a:r>
            <a:r>
              <a:rPr lang="en-US" sz="1400" dirty="0"/>
              <a:t>2</a:t>
            </a:r>
            <a:r>
              <a:rPr lang="en-US" sz="2000" dirty="0"/>
              <a:t> </a:t>
            </a:r>
            <a:r>
              <a:rPr lang="en-US" sz="2000" dirty="0">
                <a:sym typeface="Symbol"/>
              </a:rPr>
              <a:t> CO</a:t>
            </a:r>
            <a:r>
              <a:rPr lang="en-US" sz="1400" dirty="0">
                <a:sym typeface="Symbol"/>
              </a:rPr>
              <a:t>2</a:t>
            </a:r>
            <a:r>
              <a:rPr lang="en-US" sz="2000" dirty="0">
                <a:sym typeface="Symbol"/>
              </a:rPr>
              <a:t> + H</a:t>
            </a:r>
            <a:r>
              <a:rPr lang="en-US" sz="1400" dirty="0">
                <a:sym typeface="Symbol"/>
              </a:rPr>
              <a:t>2</a:t>
            </a:r>
            <a:r>
              <a:rPr lang="en-US" sz="2000" dirty="0">
                <a:sym typeface="Symbol"/>
              </a:rPr>
              <a:t>O</a:t>
            </a:r>
          </a:p>
          <a:p>
            <a:pPr lvl="1"/>
            <a:r>
              <a:rPr lang="en-US" sz="2000" dirty="0" smtClean="0">
                <a:sym typeface="Symbol"/>
              </a:rPr>
              <a:t>Ex: Reaction of methane and oxygen</a:t>
            </a:r>
          </a:p>
          <a:p>
            <a:r>
              <a:rPr lang="en-US" sz="2000" u="sng" dirty="0" smtClean="0">
                <a:sym typeface="Symbol"/>
              </a:rPr>
              <a:t>Reactants-</a:t>
            </a:r>
            <a:r>
              <a:rPr lang="en-US" sz="2000" dirty="0" smtClean="0">
                <a:sym typeface="Symbol"/>
              </a:rPr>
              <a:t>those chemicals present before the reaction; left of the arrow</a:t>
            </a:r>
          </a:p>
          <a:p>
            <a:pPr lvl="1"/>
            <a:r>
              <a:rPr lang="en-US" sz="2000" dirty="0"/>
              <a:t>CH4 </a:t>
            </a:r>
            <a:r>
              <a:rPr lang="en-US" sz="2000" dirty="0" smtClean="0"/>
              <a:t>&amp; O2</a:t>
            </a:r>
          </a:p>
          <a:p>
            <a:r>
              <a:rPr lang="en-US" sz="2000" u="sng" dirty="0" smtClean="0">
                <a:sym typeface="Symbol"/>
              </a:rPr>
              <a:t>Products-</a:t>
            </a:r>
            <a:r>
              <a:rPr lang="en-US" sz="2000" dirty="0" smtClean="0">
                <a:sym typeface="Symbol"/>
              </a:rPr>
              <a:t>those chemicals present after the reaction; right of the arrow</a:t>
            </a:r>
          </a:p>
          <a:p>
            <a:pPr lvl="1"/>
            <a:r>
              <a:rPr lang="en-US" sz="2000" dirty="0">
                <a:sym typeface="Symbol"/>
              </a:rPr>
              <a:t>CO2 </a:t>
            </a:r>
            <a:r>
              <a:rPr lang="en-US" sz="2000" dirty="0" smtClean="0">
                <a:sym typeface="Symbol"/>
              </a:rPr>
              <a:t>&amp; </a:t>
            </a:r>
            <a:r>
              <a:rPr lang="en-US" sz="2000" dirty="0">
                <a:sym typeface="Symbol"/>
              </a:rPr>
              <a:t>H2O</a:t>
            </a:r>
          </a:p>
          <a:p>
            <a:pPr lvl="1"/>
            <a:endParaRPr lang="en-US" u="sng" dirty="0">
              <a:sym typeface="Symbol"/>
            </a:endParaRPr>
          </a:p>
        </p:txBody>
      </p:sp>
    </p:spTree>
    <p:extLst>
      <p:ext uri="{BB962C8B-B14F-4D97-AF65-F5344CB8AC3E}">
        <p14:creationId xmlns:p14="http://schemas.microsoft.com/office/powerpoint/2010/main" val="2532414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equations</a:t>
            </a:r>
            <a:endParaRPr lang="en-US" dirty="0"/>
          </a:p>
        </p:txBody>
      </p:sp>
      <p:sp>
        <p:nvSpPr>
          <p:cNvPr id="3" name="Content Placeholder 2"/>
          <p:cNvSpPr>
            <a:spLocks noGrp="1"/>
          </p:cNvSpPr>
          <p:nvPr>
            <p:ph idx="1"/>
          </p:nvPr>
        </p:nvSpPr>
        <p:spPr/>
        <p:txBody>
          <a:bodyPr>
            <a:normAutofit/>
          </a:bodyPr>
          <a:lstStyle/>
          <a:p>
            <a:r>
              <a:rPr lang="en-US" sz="2000" dirty="0" smtClean="0"/>
              <a:t>In a chemical reaction, atoms are neither created or destroyed</a:t>
            </a:r>
            <a:endParaRPr lang="en-US" sz="2000" dirty="0"/>
          </a:p>
          <a:p>
            <a:pPr lvl="1">
              <a:buNone/>
            </a:pPr>
            <a:endParaRPr lang="en-US" sz="2000" dirty="0" smtClean="0"/>
          </a:p>
          <a:p>
            <a:pPr lvl="1">
              <a:buNone/>
            </a:pPr>
            <a:r>
              <a:rPr lang="en-US" sz="2000" dirty="0" smtClean="0"/>
              <a:t>Any atoms present in the reactants must be accounted for in the products.</a:t>
            </a:r>
            <a:endParaRPr lang="en-US" sz="2000" dirty="0"/>
          </a:p>
          <a:p>
            <a:pPr lvl="1">
              <a:buNone/>
            </a:pPr>
            <a:endParaRPr lang="en-US" sz="2000" dirty="0" smtClean="0"/>
          </a:p>
          <a:p>
            <a:pPr lvl="1">
              <a:buNone/>
            </a:pPr>
            <a:r>
              <a:rPr lang="en-US" sz="2000" dirty="0" smtClean="0"/>
              <a:t>There must also be the same number of each type of atom on the product side as on the reactant side of the arrow.</a:t>
            </a:r>
          </a:p>
        </p:txBody>
      </p:sp>
    </p:spTree>
    <p:extLst>
      <p:ext uri="{BB962C8B-B14F-4D97-AF65-F5344CB8AC3E}">
        <p14:creationId xmlns:p14="http://schemas.microsoft.com/office/powerpoint/2010/main" val="213359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Balancing chemical equations</a:t>
            </a:r>
            <a:endParaRPr lang="en-US" dirty="0"/>
          </a:p>
        </p:txBody>
      </p:sp>
      <p:sp>
        <p:nvSpPr>
          <p:cNvPr id="3" name="Content Placeholder 2"/>
          <p:cNvSpPr>
            <a:spLocks noGrp="1"/>
          </p:cNvSpPr>
          <p:nvPr>
            <p:ph idx="1"/>
          </p:nvPr>
        </p:nvSpPr>
        <p:spPr/>
        <p:txBody>
          <a:bodyPr>
            <a:normAutofit/>
          </a:bodyPr>
          <a:lstStyle/>
          <a:p>
            <a:r>
              <a:rPr lang="en-US" sz="2000" dirty="0" smtClean="0"/>
              <a:t>This chemical equation does not have the same number of each type of atom on each side of the arrow…therefore, it is not </a:t>
            </a:r>
            <a:r>
              <a:rPr lang="en-US" sz="2000" u="sng" dirty="0" smtClean="0"/>
              <a:t>balanced.</a:t>
            </a:r>
            <a:r>
              <a:rPr lang="en-US" sz="2000" dirty="0" smtClean="0"/>
              <a:t> </a:t>
            </a:r>
            <a:endParaRPr lang="en-US" sz="2000" dirty="0"/>
          </a:p>
          <a:p>
            <a:pPr lvl="1"/>
            <a:r>
              <a:rPr lang="en-US" sz="2000" dirty="0"/>
              <a:t>CH</a:t>
            </a:r>
            <a:r>
              <a:rPr lang="en-US" sz="1400" dirty="0"/>
              <a:t>4</a:t>
            </a:r>
            <a:r>
              <a:rPr lang="en-US" sz="2000" dirty="0"/>
              <a:t> + O</a:t>
            </a:r>
            <a:r>
              <a:rPr lang="en-US" sz="1400" dirty="0"/>
              <a:t>2</a:t>
            </a:r>
            <a:r>
              <a:rPr lang="en-US" sz="2000" dirty="0"/>
              <a:t> </a:t>
            </a:r>
            <a:r>
              <a:rPr lang="en-US" sz="2000" dirty="0">
                <a:sym typeface="Symbol"/>
              </a:rPr>
              <a:t> CO</a:t>
            </a:r>
            <a:r>
              <a:rPr lang="en-US" sz="1400" dirty="0">
                <a:sym typeface="Symbol"/>
              </a:rPr>
              <a:t>2</a:t>
            </a:r>
            <a:r>
              <a:rPr lang="en-US" sz="2000" dirty="0">
                <a:sym typeface="Symbol"/>
              </a:rPr>
              <a:t> + H</a:t>
            </a:r>
            <a:r>
              <a:rPr lang="en-US" sz="1400" dirty="0">
                <a:sym typeface="Symbol"/>
              </a:rPr>
              <a:t>2</a:t>
            </a:r>
            <a:r>
              <a:rPr lang="en-US" sz="2000" dirty="0">
                <a:sym typeface="Symbol"/>
              </a:rPr>
              <a:t>O</a:t>
            </a:r>
          </a:p>
          <a:p>
            <a:pPr marL="0" lvl="1" indent="0">
              <a:buNone/>
            </a:pPr>
            <a:endParaRPr lang="en-US" sz="2000" b="1" dirty="0">
              <a:sym typeface="Symbol"/>
            </a:endParaRPr>
          </a:p>
          <a:p>
            <a:pPr marL="0" lvl="1" indent="0">
              <a:buNone/>
            </a:pPr>
            <a:r>
              <a:rPr lang="en-US" sz="2000" b="1" dirty="0" smtClean="0">
                <a:sym typeface="Symbol"/>
              </a:rPr>
              <a:t>Reactants = 1 C; 4 H; 2 O</a:t>
            </a:r>
          </a:p>
          <a:p>
            <a:pPr marL="0" lvl="1" indent="0">
              <a:buNone/>
            </a:pPr>
            <a:r>
              <a:rPr lang="en-US" sz="2000" b="1" dirty="0" smtClean="0">
                <a:sym typeface="Symbol"/>
              </a:rPr>
              <a:t>Products = 1 C; 2 H; 3 O</a:t>
            </a:r>
          </a:p>
          <a:p>
            <a:pPr marL="0" lvl="1" indent="0">
              <a:buNone/>
            </a:pPr>
            <a:endParaRPr lang="en-US" sz="2000" b="1" dirty="0">
              <a:sym typeface="Symbol"/>
            </a:endParaRPr>
          </a:p>
          <a:p>
            <a:pPr marL="0" lvl="1" indent="0">
              <a:buNone/>
            </a:pPr>
            <a:r>
              <a:rPr lang="en-US" sz="2000" b="1" dirty="0" smtClean="0">
                <a:sym typeface="Symbol"/>
              </a:rPr>
              <a:t>We can balance the equation by adding  coefficients to the front  of the compounds.</a:t>
            </a:r>
            <a:endParaRPr lang="en-US" sz="2000" b="1" dirty="0">
              <a:sym typeface="Symbol"/>
            </a:endParaRPr>
          </a:p>
          <a:p>
            <a:endParaRPr lang="en-US" sz="2000" dirty="0"/>
          </a:p>
        </p:txBody>
      </p:sp>
    </p:spTree>
    <p:extLst>
      <p:ext uri="{BB962C8B-B14F-4D97-AF65-F5344CB8AC3E}">
        <p14:creationId xmlns:p14="http://schemas.microsoft.com/office/powerpoint/2010/main" val="3357288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Balancing chemical equations</a:t>
            </a:r>
            <a:endParaRPr lang="en-US" dirty="0"/>
          </a:p>
        </p:txBody>
      </p:sp>
      <p:sp>
        <p:nvSpPr>
          <p:cNvPr id="3" name="Content Placeholder 2"/>
          <p:cNvSpPr>
            <a:spLocks noGrp="1"/>
          </p:cNvSpPr>
          <p:nvPr>
            <p:ph idx="1"/>
          </p:nvPr>
        </p:nvSpPr>
        <p:spPr/>
        <p:txBody>
          <a:bodyPr>
            <a:normAutofit/>
          </a:bodyPr>
          <a:lstStyle/>
          <a:p>
            <a:pPr marL="0" lvl="1" indent="0">
              <a:buNone/>
            </a:pPr>
            <a:r>
              <a:rPr lang="en-US" sz="2000" dirty="0" smtClean="0"/>
              <a:t>How can we balance this equation?</a:t>
            </a:r>
          </a:p>
          <a:p>
            <a:pPr lvl="1"/>
            <a:r>
              <a:rPr lang="en-US" sz="2000" dirty="0" smtClean="0"/>
              <a:t>CH</a:t>
            </a:r>
            <a:r>
              <a:rPr lang="en-US" sz="1400" dirty="0" smtClean="0"/>
              <a:t>4</a:t>
            </a:r>
            <a:r>
              <a:rPr lang="en-US" sz="2000" dirty="0" smtClean="0"/>
              <a:t> </a:t>
            </a:r>
            <a:r>
              <a:rPr lang="en-US" sz="2000" dirty="0"/>
              <a:t>+ </a:t>
            </a:r>
            <a:r>
              <a:rPr lang="en-US" sz="2000" dirty="0" smtClean="0"/>
              <a:t>O</a:t>
            </a:r>
            <a:r>
              <a:rPr lang="en-US" sz="1400" dirty="0" smtClean="0"/>
              <a:t>2</a:t>
            </a:r>
            <a:r>
              <a:rPr lang="en-US" sz="2000" dirty="0" smtClean="0"/>
              <a:t> </a:t>
            </a:r>
            <a:r>
              <a:rPr lang="en-US" sz="2000" dirty="0">
                <a:sym typeface="Symbol"/>
              </a:rPr>
              <a:t> CO</a:t>
            </a:r>
            <a:r>
              <a:rPr lang="en-US" sz="1400" dirty="0">
                <a:sym typeface="Symbol"/>
              </a:rPr>
              <a:t>2</a:t>
            </a:r>
            <a:r>
              <a:rPr lang="en-US" sz="2000" dirty="0">
                <a:sym typeface="Symbol"/>
              </a:rPr>
              <a:t> + </a:t>
            </a:r>
            <a:r>
              <a:rPr lang="en-US" sz="2000" dirty="0" smtClean="0">
                <a:sym typeface="Symbol"/>
              </a:rPr>
              <a:t>H</a:t>
            </a:r>
            <a:r>
              <a:rPr lang="en-US" sz="1400" dirty="0" smtClean="0">
                <a:sym typeface="Symbol"/>
              </a:rPr>
              <a:t>2</a:t>
            </a:r>
            <a:r>
              <a:rPr lang="en-US" sz="2000" dirty="0" smtClean="0">
                <a:sym typeface="Symbol"/>
              </a:rPr>
              <a:t>O</a:t>
            </a:r>
          </a:p>
          <a:p>
            <a:pPr lvl="1"/>
            <a:endParaRPr lang="en-US" sz="2000" dirty="0" smtClean="0">
              <a:sym typeface="Symbol"/>
            </a:endParaRPr>
          </a:p>
          <a:p>
            <a:pPr lvl="1"/>
            <a:endParaRPr lang="en-US" sz="2000" dirty="0" smtClean="0">
              <a:sym typeface="Symbol"/>
            </a:endParaRPr>
          </a:p>
          <a:p>
            <a:pPr lvl="1"/>
            <a:r>
              <a:rPr lang="en-US" sz="2000" dirty="0" smtClean="0"/>
              <a:t>CH</a:t>
            </a:r>
            <a:r>
              <a:rPr lang="en-US" sz="1400" dirty="0" smtClean="0"/>
              <a:t>4</a:t>
            </a:r>
            <a:r>
              <a:rPr lang="en-US" sz="2000" dirty="0" smtClean="0"/>
              <a:t> + 2O</a:t>
            </a:r>
            <a:r>
              <a:rPr lang="en-US" sz="1400" dirty="0" smtClean="0"/>
              <a:t>2</a:t>
            </a:r>
            <a:r>
              <a:rPr lang="en-US" sz="2000" dirty="0" smtClean="0"/>
              <a:t> </a:t>
            </a:r>
            <a:r>
              <a:rPr lang="en-US" sz="2000" dirty="0" smtClean="0">
                <a:sym typeface="Symbol"/>
              </a:rPr>
              <a:t> CO</a:t>
            </a:r>
            <a:r>
              <a:rPr lang="en-US" sz="1400" dirty="0" smtClean="0">
                <a:sym typeface="Symbol"/>
              </a:rPr>
              <a:t>2</a:t>
            </a:r>
            <a:r>
              <a:rPr lang="en-US" sz="2000" dirty="0" smtClean="0">
                <a:sym typeface="Symbol"/>
              </a:rPr>
              <a:t> + 2H</a:t>
            </a:r>
            <a:r>
              <a:rPr lang="en-US" sz="1400" dirty="0" smtClean="0">
                <a:sym typeface="Symbol"/>
              </a:rPr>
              <a:t>2</a:t>
            </a:r>
            <a:r>
              <a:rPr lang="en-US" sz="2000" dirty="0" smtClean="0">
                <a:sym typeface="Symbol"/>
              </a:rPr>
              <a:t>O</a:t>
            </a:r>
          </a:p>
          <a:p>
            <a:pPr lvl="1"/>
            <a:endParaRPr lang="en-US" sz="2000" dirty="0" smtClean="0">
              <a:sym typeface="Symbol"/>
            </a:endParaRPr>
          </a:p>
          <a:p>
            <a:pPr marL="0" lvl="1" indent="0">
              <a:buNone/>
            </a:pPr>
            <a:endParaRPr lang="en-US" sz="2000" dirty="0">
              <a:sym typeface="Symbol"/>
            </a:endParaRPr>
          </a:p>
        </p:txBody>
      </p:sp>
    </p:spTree>
    <p:extLst>
      <p:ext uri="{BB962C8B-B14F-4D97-AF65-F5344CB8AC3E}">
        <p14:creationId xmlns:p14="http://schemas.microsoft.com/office/powerpoint/2010/main" val="470391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States of chemicals</a:t>
            </a:r>
            <a:endParaRPr lang="en-US" dirty="0"/>
          </a:p>
        </p:txBody>
      </p:sp>
      <p:sp>
        <p:nvSpPr>
          <p:cNvPr id="3" name="Content Placeholder 2"/>
          <p:cNvSpPr>
            <a:spLocks noGrp="1"/>
          </p:cNvSpPr>
          <p:nvPr>
            <p:ph idx="1"/>
          </p:nvPr>
        </p:nvSpPr>
        <p:spPr/>
        <p:txBody>
          <a:bodyPr>
            <a:normAutofit/>
          </a:bodyPr>
          <a:lstStyle/>
          <a:p>
            <a:r>
              <a:rPr lang="en-US" sz="2000" dirty="0" smtClean="0"/>
              <a:t>In a chemical equation, we often indicate the physical states of the reactants and products with the following symbols.</a:t>
            </a:r>
          </a:p>
          <a:p>
            <a:pPr marL="457200" indent="-457200">
              <a:buAutoNum type="arabicPeriod"/>
            </a:pPr>
            <a:r>
              <a:rPr lang="en-US" sz="2000" dirty="0" smtClean="0"/>
              <a:t>(s) solid</a:t>
            </a:r>
          </a:p>
          <a:p>
            <a:pPr marL="457200" indent="-457200">
              <a:buAutoNum type="arabicPeriod"/>
            </a:pPr>
            <a:r>
              <a:rPr lang="en-US" sz="2000" dirty="0" smtClean="0"/>
              <a:t>(l) liquid</a:t>
            </a:r>
          </a:p>
          <a:p>
            <a:pPr marL="457200" indent="-457200">
              <a:buAutoNum type="arabicPeriod"/>
            </a:pPr>
            <a:r>
              <a:rPr lang="en-US" sz="2000" dirty="0" smtClean="0"/>
              <a:t>(g) gas</a:t>
            </a:r>
          </a:p>
          <a:p>
            <a:pPr marL="457200" indent="-457200">
              <a:buAutoNum type="arabicPeriod"/>
            </a:pPr>
            <a:r>
              <a:rPr lang="en-US" sz="2000" dirty="0" smtClean="0"/>
              <a:t>(</a:t>
            </a:r>
            <a:r>
              <a:rPr lang="en-US" sz="2000" dirty="0" err="1" smtClean="0"/>
              <a:t>aq</a:t>
            </a:r>
            <a:r>
              <a:rPr lang="en-US" sz="2000" dirty="0" smtClean="0"/>
              <a:t>) dissolved in water-an aqueous solution</a:t>
            </a:r>
          </a:p>
        </p:txBody>
      </p:sp>
    </p:spTree>
    <p:extLst>
      <p:ext uri="{BB962C8B-B14F-4D97-AF65-F5344CB8AC3E}">
        <p14:creationId xmlns:p14="http://schemas.microsoft.com/office/powerpoint/2010/main" val="214072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states of chemicals</a:t>
            </a:r>
            <a:endParaRPr lang="en-US" dirty="0"/>
          </a:p>
        </p:txBody>
      </p:sp>
      <p:sp>
        <p:nvSpPr>
          <p:cNvPr id="3" name="Content Placeholder 2"/>
          <p:cNvSpPr>
            <a:spLocks noGrp="1"/>
          </p:cNvSpPr>
          <p:nvPr>
            <p:ph idx="1"/>
          </p:nvPr>
        </p:nvSpPr>
        <p:spPr/>
        <p:txBody>
          <a:bodyPr>
            <a:normAutofit/>
          </a:bodyPr>
          <a:lstStyle/>
          <a:p>
            <a:r>
              <a:rPr lang="en-US" sz="2000" dirty="0" smtClean="0"/>
              <a:t>The equation below demonstrates how we use these symbols:</a:t>
            </a:r>
          </a:p>
          <a:p>
            <a:endParaRPr lang="en-US" sz="2000" dirty="0"/>
          </a:p>
          <a:p>
            <a:r>
              <a:rPr lang="en-US" sz="2000" b="0" dirty="0" smtClean="0"/>
              <a:t>K(</a:t>
            </a:r>
            <a:r>
              <a:rPr lang="en-US" sz="2000" b="0" i="1" dirty="0" smtClean="0"/>
              <a:t>s) </a:t>
            </a:r>
            <a:r>
              <a:rPr lang="en-US" sz="2000" b="0" dirty="0" smtClean="0"/>
              <a:t>+ H</a:t>
            </a:r>
            <a:r>
              <a:rPr lang="en-US" b="0" dirty="0" smtClean="0"/>
              <a:t>2</a:t>
            </a:r>
            <a:r>
              <a:rPr lang="en-US" sz="2000" b="0" dirty="0" smtClean="0"/>
              <a:t>O(</a:t>
            </a:r>
            <a:r>
              <a:rPr lang="en-US" sz="2000" b="0" i="1" dirty="0" smtClean="0"/>
              <a:t>l) </a:t>
            </a:r>
            <a:r>
              <a:rPr lang="en-US" sz="2000" b="0" dirty="0" smtClean="0">
                <a:sym typeface="Symbol"/>
              </a:rPr>
              <a:t> H</a:t>
            </a:r>
            <a:r>
              <a:rPr lang="en-US" b="0" dirty="0" smtClean="0">
                <a:sym typeface="Symbol"/>
              </a:rPr>
              <a:t>2</a:t>
            </a:r>
            <a:r>
              <a:rPr lang="en-US" sz="1800" b="0" dirty="0" smtClean="0">
                <a:sym typeface="Symbol"/>
              </a:rPr>
              <a:t>(</a:t>
            </a:r>
            <a:r>
              <a:rPr lang="en-US" sz="1800" b="0" i="1" dirty="0" smtClean="0">
                <a:sym typeface="Symbol"/>
              </a:rPr>
              <a:t>g</a:t>
            </a:r>
            <a:r>
              <a:rPr lang="en-US" sz="1800" b="0" dirty="0" smtClean="0">
                <a:sym typeface="Symbol"/>
              </a:rPr>
              <a:t>) + KOH(</a:t>
            </a:r>
            <a:r>
              <a:rPr lang="en-US" sz="1800" b="0" i="1" dirty="0" err="1" smtClean="0">
                <a:sym typeface="Symbol"/>
              </a:rPr>
              <a:t>aq</a:t>
            </a:r>
            <a:r>
              <a:rPr lang="en-US" sz="1800" b="0" dirty="0" smtClean="0">
                <a:sym typeface="Symbol"/>
              </a:rPr>
              <a:t>)</a:t>
            </a:r>
          </a:p>
          <a:p>
            <a:endParaRPr lang="en-US" sz="1800" b="0" dirty="0">
              <a:sym typeface="Symbol"/>
            </a:endParaRPr>
          </a:p>
          <a:p>
            <a:r>
              <a:rPr lang="en-US" sz="1800" b="0" dirty="0" smtClean="0">
                <a:sym typeface="Symbol"/>
              </a:rPr>
              <a:t>-Solid potassium is dissolved into liquid water.  Hydrogen gas is produced while potassium hydroxide remains dissolved in the water.</a:t>
            </a:r>
            <a:endParaRPr lang="en-US" sz="2000" b="0" dirty="0"/>
          </a:p>
        </p:txBody>
      </p:sp>
    </p:spTree>
    <p:extLst>
      <p:ext uri="{BB962C8B-B14F-4D97-AF65-F5344CB8AC3E}">
        <p14:creationId xmlns:p14="http://schemas.microsoft.com/office/powerpoint/2010/main" val="1220634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the unbalanced chemical equations of the following reactions</a:t>
            </a:r>
            <a:endParaRPr lang="en-US" dirty="0"/>
          </a:p>
        </p:txBody>
      </p:sp>
      <p:sp>
        <p:nvSpPr>
          <p:cNvPr id="3" name="Content Placeholder 2"/>
          <p:cNvSpPr>
            <a:spLocks noGrp="1"/>
          </p:cNvSpPr>
          <p:nvPr>
            <p:ph idx="1"/>
          </p:nvPr>
        </p:nvSpPr>
        <p:spPr/>
        <p:txBody>
          <a:bodyPr>
            <a:normAutofit/>
          </a:bodyPr>
          <a:lstStyle/>
          <a:p>
            <a:pPr marL="457200" indent="-457200">
              <a:buAutoNum type="arabicPeriod"/>
            </a:pPr>
            <a:r>
              <a:rPr lang="en-US" sz="2000" b="0" dirty="0" smtClean="0"/>
              <a:t>Solid mercury (II) oxide decomposes to produce liquid mercury metal and gaseous oxygen.</a:t>
            </a:r>
          </a:p>
          <a:p>
            <a:pPr marL="457200" indent="-457200">
              <a:buAutoNum type="arabicPeriod"/>
            </a:pPr>
            <a:r>
              <a:rPr lang="en-US" sz="2000" b="0" dirty="0" smtClean="0"/>
              <a:t>Solid carbon reacts with gaseous oxygen to form gaseous carbon dioxide.</a:t>
            </a:r>
          </a:p>
          <a:p>
            <a:pPr marL="457200" indent="-457200">
              <a:buAutoNum type="arabicPeriod"/>
            </a:pPr>
            <a:r>
              <a:rPr lang="en-US" sz="2000" b="0" dirty="0" smtClean="0"/>
              <a:t>Solid zinc is added to an aqueous solution containing dissolved hydrogen chloride to produce gaseous hydrogen that bubbles out of the solution out of the solution and zinc chloride that remains dissolved in the water.</a:t>
            </a:r>
            <a:endParaRPr lang="en-US" sz="2000" b="0" dirty="0"/>
          </a:p>
        </p:txBody>
      </p:sp>
    </p:spTree>
    <p:extLst>
      <p:ext uri="{BB962C8B-B14F-4D97-AF65-F5344CB8AC3E}">
        <p14:creationId xmlns:p14="http://schemas.microsoft.com/office/powerpoint/2010/main" val="4137978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148</TotalTime>
  <Words>697</Words>
  <Application>Microsoft Office PowerPoint</Application>
  <PresentationFormat>On-screen Show (4:3)</PresentationFormat>
  <Paragraphs>77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Angles</vt:lpstr>
      <vt:lpstr>Chemical reactions: an introduction</vt:lpstr>
      <vt:lpstr>Evidence for a chemical reaction</vt:lpstr>
      <vt:lpstr>Chemical equations</vt:lpstr>
      <vt:lpstr>Chemical equations</vt:lpstr>
      <vt:lpstr>Balancing chemical equations</vt:lpstr>
      <vt:lpstr>Balancing chemical equations</vt:lpstr>
      <vt:lpstr>Physical States of chemicals</vt:lpstr>
      <vt:lpstr>Physical states of chemicals</vt:lpstr>
      <vt:lpstr>Write the unbalanced chemical equations of the following reactions</vt:lpstr>
      <vt:lpstr>Balancing Chemical Equations</vt:lpstr>
      <vt:lpstr>How to Write and balance equations</vt:lpstr>
      <vt:lpstr>Write the balanced chemical equation for the following reactions</vt:lpstr>
      <vt:lpstr>Homework</vt:lpstr>
    </vt:vector>
  </TitlesOfParts>
  <Company>University of Dayton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reactions: an introduction</dc:title>
  <dc:creator>me</dc:creator>
  <cp:lastModifiedBy>me</cp:lastModifiedBy>
  <cp:revision>18</cp:revision>
  <dcterms:created xsi:type="dcterms:W3CDTF">2011-11-07T02:55:08Z</dcterms:created>
  <dcterms:modified xsi:type="dcterms:W3CDTF">2011-11-08T01:39:57Z</dcterms:modified>
</cp:coreProperties>
</file>